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9" r:id="rId3"/>
    <p:sldId id="270" r:id="rId4"/>
    <p:sldId id="268" r:id="rId5"/>
    <p:sldId id="260" r:id="rId6"/>
    <p:sldId id="261" r:id="rId7"/>
    <p:sldId id="258" r:id="rId8"/>
    <p:sldId id="264" r:id="rId9"/>
    <p:sldId id="262" r:id="rId10"/>
    <p:sldId id="263" r:id="rId11"/>
    <p:sldId id="271" r:id="rId12"/>
    <p:sldId id="265" r:id="rId13"/>
    <p:sldId id="272" r:id="rId14"/>
    <p:sldId id="266" r:id="rId15"/>
    <p:sldId id="267" r:id="rId16"/>
    <p:sldId id="274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7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75" r:id="rId37"/>
    <p:sldId id="276" r:id="rId38"/>
    <p:sldId id="304" r:id="rId39"/>
    <p:sldId id="277" r:id="rId40"/>
    <p:sldId id="278" r:id="rId41"/>
    <p:sldId id="279" r:id="rId42"/>
    <p:sldId id="305" r:id="rId43"/>
    <p:sldId id="28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/>
    <p:restoredTop sz="94672"/>
  </p:normalViewPr>
  <p:slideViewPr>
    <p:cSldViewPr snapToGrid="0" snapToObjects="1">
      <p:cViewPr varScale="1">
        <p:scale>
          <a:sx n="127" d="100"/>
          <a:sy n="127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87B13-EF47-0742-9BDF-FA21E1FED87C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DED84-C9B0-F240-B9E7-2E9DF356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DED84-C9B0-F240-B9E7-2E9DF356FA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7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DED84-C9B0-F240-B9E7-2E9DF356FA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4146-B56B-764D-B21E-68C51DB5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45F7D-1C43-3243-A142-D1D085ACD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D7743-D066-6A46-9A59-343F1D4B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7351-EA88-6548-A1C4-797235D78E37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E476-09B8-C640-B997-76E55C79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84F-7B3D-F346-B6B0-889B9AAC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5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85E5-7124-914D-9B72-AFC95B8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11D9F-2303-174A-B1CC-A05DA6F38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1C1C-D84C-1745-B40B-7299D0D4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4379A-92BE-6743-B797-292D677C8CF1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18C26-EA71-D34C-908F-35FCCFE8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ABD4A-7278-D946-B429-551249C9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5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5627F-94FE-394B-8D57-038EB56D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91567-A76D-EE4C-9CD6-6F935D5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97BD-EC99-E946-9B1C-D751D391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BA9A-FD35-9F46-B802-B467B692D96C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0DB00-2B63-9C43-9BC5-629BA05D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02B8-BD32-964D-B16C-AB51EE8A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1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3310-F0D3-6F49-A7C8-F47ECF3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A19A-837E-D94A-A4C6-F06CEB67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A905F-02B6-7E48-ADA6-69A734AA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03E5-D5C6-9A46-B842-49B48F0A85B4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6A3C-4764-2440-892B-47FFBA77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6759-91A8-584C-BD5F-AB0809D5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6CAF-ED47-1A47-8719-AEC8BFBF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9AA8-AAD4-3D43-9E6A-0A615623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E510F-623A-9B47-88AD-85A45D89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416E-64DF-734F-921B-808301A75EC4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78EB0-526C-9944-AF89-4EE1DAA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491C1-AB36-1243-8669-29841F3E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5BCC-8AE4-B94E-ADDD-620B9761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27E8-BD80-B445-A5BE-D69D04676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1D9AE-3A5A-224F-8E8E-20DE3AD6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98E74-6180-B749-B4FF-C9B08719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8F747-72EF-B54F-8584-D7AF815C216F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12189-1C0A-0A43-9DE8-C0F8B20B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46CB2-C9CA-A24B-8CE2-CB8A1996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6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AB39-891D-B74C-BEDA-8E30743E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0E852-4AEE-D749-B1A3-C85B9D52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A2ADC-6226-5145-A49C-322BE1FD4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F8F4B-52AA-9A49-892E-159B6546F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DA789-3F39-514A-8AC4-42F2A5A31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04A26-AF8E-364D-B865-6391C353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A9EE-7CB3-0648-974E-463A947A8B19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BFC1-180B-C14C-B461-72CA911B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26026-D4BB-DA4B-8A5A-570C993A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C790-BB46-8148-B4E1-3CE79EA8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00D03-E6BD-6F49-A301-EA978EC5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8983-5A0C-B646-8349-856FFB8C521A}" type="datetime1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473B-2B01-4044-BA6C-FBB24D13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7BA6A-1E07-214C-899F-58F3F665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D516D-85C1-664E-84FE-1F9178E3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5B9B-B9F6-084E-9024-291CA645A889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C920B-0B46-534F-9762-8528960F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7734-84BC-5645-9A28-FCA7A9D3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8BF7-4671-3D4E-852F-8FE51D67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8BB5-9345-F940-AA71-860A13A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65CE-EDED-B746-8CA7-B96FF808C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FFD93-2B81-3243-A762-3C0DF6D2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A67E-283F-3A48-B6CE-8AD58F7B587F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5B36B-4EC8-9548-9716-040C4152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38F09-F625-7840-ACE0-23A5480A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9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95E6-6F47-784C-8609-B6FF90CD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4ECC1-9958-1147-B888-C9C5A778D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3B76-8402-2941-8469-81D05B9FD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E5AA3-D800-F84A-9A18-4C6EFD49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CA41-A4E6-AC4C-9B2B-836A4905473E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7A433-26DE-EF49-A67F-C708249F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F3DD9-EA2D-044F-9B1E-24FD9AB3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5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543F4-5946-084B-8F7B-43ED9C50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80145-D4D3-C446-9AE8-8AE514FA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594F-AF7B-864B-96E4-558E8E7D4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316EA-2364-3A4C-901B-7CAC7EFE4300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BB20-FA26-C64E-A97E-A3F7EECF6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EB76-82F9-424B-A8B3-8B192F916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3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0BB1-8302-4846-9768-6EA105029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49F7E-21A2-DD4A-8291-C36294680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raph Theory and Cocktail Parties">
            <a:extLst>
              <a:ext uri="{FF2B5EF4-FFF2-40B4-BE49-F238E27FC236}">
                <a16:creationId xmlns:a16="http://schemas.microsoft.com/office/drawing/2014/main" id="{FF4AC193-6C89-BF40-8A59-0FCD960D0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r="14472" b="-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0353-B8BE-FE4A-97D5-3D506F78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F170E2E-94EC-E341-BFB7-60BF855FAB2E}" type="datetime1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t>2/26/23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AAF8-4865-5D41-A993-47294B98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D73DB5F-DB13-7D4A-B394-5589D468A2E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FFCAC-90F7-3F43-BE75-AB134B7E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</p:spTree>
    <p:extLst>
      <p:ext uri="{BB962C8B-B14F-4D97-AF65-F5344CB8AC3E}">
        <p14:creationId xmlns:p14="http://schemas.microsoft.com/office/powerpoint/2010/main" val="37457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9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9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FCB0-01F5-294E-A406-EDAFC1D4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Content Placeholder 1035">
                <a:extLst>
                  <a:ext uri="{FF2B5EF4-FFF2-40B4-BE49-F238E27FC236}">
                    <a16:creationId xmlns:a16="http://schemas.microsoft.com/office/drawing/2014/main" id="{1100E983-F793-4283-A927-5AE196DF4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A non-zero entry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b="0" dirty="0"/>
                  <a:t> means there is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b="0" dirty="0"/>
                  <a:t>.</a:t>
                </a:r>
              </a:p>
              <a:p>
                <a:r>
                  <a:rPr lang="en-US" sz="2000" dirty="0"/>
                  <a:t>A matrix that is symmetric around the diagonal represents an </a:t>
                </a:r>
                <a:r>
                  <a:rPr lang="en-US" sz="2000" i="1" dirty="0"/>
                  <a:t>undirected</a:t>
                </a:r>
                <a:r>
                  <a:rPr lang="en-US" sz="2000" dirty="0"/>
                  <a:t> graph.</a:t>
                </a:r>
                <a:endParaRPr lang="en-US" sz="2000" b="0" dirty="0"/>
              </a:p>
              <a:p>
                <a:r>
                  <a:rPr lang="en-US" sz="2000" b="0" dirty="0"/>
                  <a:t>The entry can specify not only the existence of an edge, but also its weight.</a:t>
                </a:r>
              </a:p>
              <a:p>
                <a:r>
                  <a:rPr lang="en-US" sz="2000" dirty="0"/>
                  <a:t>Requires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space.</a:t>
                </a:r>
              </a:p>
              <a:p>
                <a:pPr lvl="1"/>
                <a:r>
                  <a:rPr lang="en-US" sz="2000" dirty="0"/>
                  <a:t>Sparse matrix techniques can improve it.</a:t>
                </a:r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36" name="Content Placeholder 1035">
                <a:extLst>
                  <a:ext uri="{FF2B5EF4-FFF2-40B4-BE49-F238E27FC236}">
                    <a16:creationId xmlns:a16="http://schemas.microsoft.com/office/drawing/2014/main" id="{1100E983-F793-4283-A927-5AE196DF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3"/>
                <a:stretch>
                  <a:fillRect l="-983" t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Illustration">
            <a:extLst>
              <a:ext uri="{FF2B5EF4-FFF2-40B4-BE49-F238E27FC236}">
                <a16:creationId xmlns:a16="http://schemas.microsoft.com/office/drawing/2014/main" id="{238BA0F8-BDBD-1F41-9D51-F2E3C2B1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880152"/>
            <a:ext cx="4736963" cy="29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10807-43E5-654B-A861-720EF017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86A7C-40FF-2249-9EB1-6FAB4DA4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B34B01-7053-F94D-8024-4F4181D732CA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2/26/23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53A6-8AC1-8B45-8AAD-951157E5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8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C795-F316-854E-BE52-B086670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graph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580A5-80C4-A741-8787-E597E4124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Uses dynamically sized adjacency matrix.</a:t>
            </a:r>
          </a:p>
          <a:p>
            <a:r>
              <a:rPr lang="en-US" sz="2000" dirty="0"/>
              <a:t>Adding an edge is O(1).</a:t>
            </a:r>
          </a:p>
          <a:p>
            <a:r>
              <a:rPr lang="en-US" sz="2000" dirty="0"/>
              <a:t>Checking for the existence of an edge is also O(1).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4FF83CE7-86A6-8143-A2F5-CDAAE1BE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07" y="807593"/>
            <a:ext cx="5618840" cy="5239568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E2F58-A84B-1C47-9349-5451C14C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2B49573-9676-9D4B-8F55-97B34EBF3B3B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C7D55-E1A1-244F-8A65-41D7A2C8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303030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95549-6501-BA4A-BCC6-36B5B87F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0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2CFBA-A196-5743-A66E-F36758DB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Adjacency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C83D4-0DBA-BB4C-99EA-CAA09BA27D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1248" y="2898648"/>
                <a:ext cx="4892040" cy="32095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600"/>
                  <a:t>Each node is represented as an entry in a column vector.</a:t>
                </a:r>
              </a:p>
              <a:p>
                <a:pPr lvl="1"/>
                <a:r>
                  <a:rPr lang="en-US" sz="1600"/>
                  <a:t>Each entry is the head of a linked list.</a:t>
                </a:r>
              </a:p>
              <a:p>
                <a:r>
                  <a:rPr lang="en-US" sz="1600"/>
                  <a:t>The list elements contain:</a:t>
                </a:r>
              </a:p>
              <a:p>
                <a:pPr lvl="1"/>
                <a:r>
                  <a:rPr lang="en-US" sz="1600"/>
                  <a:t>The destination node, and</a:t>
                </a:r>
              </a:p>
              <a:p>
                <a:pPr lvl="1"/>
                <a:r>
                  <a:rPr lang="en-US" sz="1600"/>
                  <a:t>The </a:t>
                </a:r>
                <a:r>
                  <a:rPr lang="en-US" sz="1600" i="1"/>
                  <a:t>weight</a:t>
                </a:r>
                <a:r>
                  <a:rPr lang="en-US" sz="1600"/>
                  <a:t> of the edge.</a:t>
                </a:r>
              </a:p>
              <a:p>
                <a:r>
                  <a:rPr lang="en-US" sz="1600"/>
                  <a:t>Why would you prefer this over an adjacency matrix?</a:t>
                </a:r>
              </a:p>
              <a:p>
                <a:pPr lvl="1"/>
                <a:r>
                  <a:rPr lang="en-US" sz="1600"/>
                  <a:t>An adjacency matrix is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space,</a:t>
                </a:r>
              </a:p>
              <a:p>
                <a:pPr lvl="1"/>
                <a:r>
                  <a:rPr lang="en-US" sz="1600"/>
                  <a:t>An adjacency list will be more space efficient for sparse graphs.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C83D4-0DBA-BB4C-99EA-CAA09BA27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1248" y="2898648"/>
                <a:ext cx="4892040" cy="3209544"/>
              </a:xfrm>
              <a:blipFill>
                <a:blip r:embed="rId2"/>
                <a:stretch>
                  <a:fillRect l="-518" t="-1581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" name="Straight Connector 7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iagram&#10;&#10;Description automatically generated">
            <a:extLst>
              <a:ext uri="{FF2B5EF4-FFF2-40B4-BE49-F238E27FC236}">
                <a16:creationId xmlns:a16="http://schemas.microsoft.com/office/drawing/2014/main" id="{2E8CC860-4494-0A47-9218-08A65D56AF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8272" y="2296450"/>
            <a:ext cx="5025525" cy="227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549C2-EBE6-7F42-8943-6DDD249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AF37A2-7E05-2948-AFD9-107F5EBC9B28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2/26/23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0574-9BFC-A648-9136-19847537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35074-5BB2-3348-AD45-7ABE2BE3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41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ECD3-191E-8149-B8F7-E82550EF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Another graph in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E4AA5-15DC-3943-B6F6-6CE3300DB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Uses adjacency lists.</a:t>
            </a:r>
          </a:p>
          <a:p>
            <a:pPr lvl="1"/>
            <a:r>
              <a:rPr lang="en-US" sz="1600" dirty="0"/>
              <a:t>Implemented using </a:t>
            </a:r>
            <a:r>
              <a:rPr lang="en-US" sz="1600" i="1" dirty="0"/>
              <a:t>linked lists</a:t>
            </a:r>
            <a:r>
              <a:rPr lang="en-US" sz="1600" dirty="0"/>
              <a:t>.</a:t>
            </a:r>
          </a:p>
          <a:p>
            <a:r>
              <a:rPr lang="en-US" sz="2000" dirty="0"/>
              <a:t>Adding an edge is O(1).</a:t>
            </a:r>
          </a:p>
          <a:p>
            <a:r>
              <a:rPr lang="en-US" sz="2000" dirty="0"/>
              <a:t>Checking for the existence of an edge is O(n).</a:t>
            </a:r>
          </a:p>
          <a:p>
            <a:pPr lvl="1"/>
            <a:r>
              <a:rPr lang="en-US" sz="1600" dirty="0"/>
              <a:t>Must traverse entire list!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82CF92D-209D-E841-948C-B03D8B414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328" y="807593"/>
            <a:ext cx="5664398" cy="5239568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47237-F840-7441-A426-64EF05F9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D5262C-4580-1B49-AB19-E9CA1A77EA04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2883A-D5DF-A645-B878-031E187C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303030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20F52-6AAB-1B4D-A0FB-76260734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7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FFF2-EA71-D94C-9834-556F9253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4867-9F44-4844-84FC-42929F06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want to find something in a graph.</a:t>
            </a:r>
          </a:p>
          <a:p>
            <a:r>
              <a:rPr lang="en-US" dirty="0"/>
              <a:t>Two ways of searching a graph: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Breadth-first search</a:t>
            </a:r>
          </a:p>
          <a:p>
            <a:pPr lvl="2"/>
            <a:r>
              <a:rPr lang="en-US" dirty="0"/>
              <a:t>Uses a queue.</a:t>
            </a:r>
          </a:p>
          <a:p>
            <a:pPr lvl="2"/>
            <a:r>
              <a:rPr lang="en-US" dirty="0"/>
              <a:t>Explore the set of vertices immediately reachable.</a:t>
            </a:r>
          </a:p>
          <a:p>
            <a:pPr lvl="3"/>
            <a:r>
              <a:rPr lang="en-US" dirty="0"/>
              <a:t>Then repeat the process for each vertex in the set.</a:t>
            </a:r>
          </a:p>
          <a:p>
            <a:pPr lvl="2"/>
            <a:r>
              <a:rPr lang="en-US" dirty="0"/>
              <a:t>Also known as “level-order” traversal.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Depth-first search</a:t>
            </a:r>
          </a:p>
          <a:p>
            <a:pPr lvl="2"/>
            <a:r>
              <a:rPr lang="en-US" dirty="0"/>
              <a:t>Uses recursion or a stack.</a:t>
            </a:r>
          </a:p>
          <a:p>
            <a:pPr lvl="2"/>
            <a:r>
              <a:rPr lang="en-US" dirty="0"/>
              <a:t>Search as far as possible before backing up.</a:t>
            </a:r>
          </a:p>
          <a:p>
            <a:pPr lvl="2"/>
            <a:r>
              <a:rPr lang="en-US" dirty="0"/>
              <a:t>We will showcase </a:t>
            </a:r>
            <a:r>
              <a:rPr lang="en-US" i="1" dirty="0"/>
              <a:t>iterative</a:t>
            </a:r>
            <a:r>
              <a:rPr lang="en-US" dirty="0"/>
              <a:t> DFS using a stack.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689D-FEAD-3144-B5DF-6A3304CE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3666E-FDF6-0E4C-8E79-4F7E295ADEA6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CF68F-05FE-8B4A-997E-E55BBE7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F1858-6EC9-2648-8F91-DC96227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7616-5DC5-7F4E-962A-731ED22E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A7C0-EB8A-7842-AF0B-08D76F3B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121763"/>
            <a:ext cx="5157216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Trees are form of </a:t>
            </a:r>
            <a:r>
              <a:rPr lang="en-US" sz="2000" i="1" dirty="0"/>
              <a:t>acyclic</a:t>
            </a:r>
            <a:r>
              <a:rPr lang="en-US" sz="2000" dirty="0"/>
              <a:t> graph.</a:t>
            </a:r>
          </a:p>
          <a:p>
            <a:pPr lvl="1"/>
            <a:r>
              <a:rPr lang="en-US" sz="2000" dirty="0"/>
              <a:t>Acyclic means that if you follow the edges, there are </a:t>
            </a:r>
            <a:r>
              <a:rPr lang="en-US" sz="2000" i="1" dirty="0"/>
              <a:t>no loops </a:t>
            </a:r>
            <a:r>
              <a:rPr lang="en-US" sz="2000" dirty="0"/>
              <a:t>(cycles).</a:t>
            </a:r>
          </a:p>
          <a:p>
            <a:r>
              <a:rPr lang="en-US" sz="2000" dirty="0"/>
              <a:t>You will often hear the term </a:t>
            </a:r>
            <a:r>
              <a:rPr lang="en-US" sz="2000" i="1" dirty="0"/>
              <a:t>DAG</a:t>
            </a:r>
            <a:r>
              <a:rPr lang="en-US" sz="2000" dirty="0"/>
              <a:t>, which stands for:</a:t>
            </a:r>
          </a:p>
          <a:p>
            <a:pPr lvl="1"/>
            <a:r>
              <a:rPr lang="en-US" sz="2000" u="sng" dirty="0"/>
              <a:t>D</a:t>
            </a:r>
            <a:r>
              <a:rPr lang="en-US" sz="2000" dirty="0"/>
              <a:t>irected</a:t>
            </a:r>
          </a:p>
          <a:p>
            <a:pPr lvl="1"/>
            <a:r>
              <a:rPr lang="en-US" sz="2000" u="sng" dirty="0"/>
              <a:t>A</a:t>
            </a:r>
            <a:r>
              <a:rPr lang="en-US" sz="2000" dirty="0"/>
              <a:t>cyclic</a:t>
            </a:r>
          </a:p>
          <a:p>
            <a:pPr lvl="1"/>
            <a:r>
              <a:rPr lang="en-US" sz="2000" u="sng" dirty="0"/>
              <a:t>G</a:t>
            </a:r>
            <a:r>
              <a:rPr lang="en-US" sz="2000" dirty="0"/>
              <a:t>raph</a:t>
            </a:r>
          </a:p>
        </p:txBody>
      </p:sp>
      <p:pic>
        <p:nvPicPr>
          <p:cNvPr id="4100" name="Picture 4" descr="Complete Ternary Tree -- from Wolfram MathWorld">
            <a:extLst>
              <a:ext uri="{FF2B5EF4-FFF2-40B4-BE49-F238E27FC236}">
                <a16:creationId xmlns:a16="http://schemas.microsoft.com/office/drawing/2014/main" id="{305E9147-891F-5C45-9AA0-C17589DBE2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2267871"/>
            <a:ext cx="4736963" cy="21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3D67E-5E30-C644-9D1F-165646809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C5585-EC75-CC46-8491-B9F8B9F1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B3851E-2A3D-4844-8597-59944ACADB12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2/26/23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6FF67-C3B7-C94F-AE1E-41D8C9AB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7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F298E-C0AC-694B-942E-43A7419F10B6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16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0 </a:t>
              </a:r>
            </a:p>
          </p:txBody>
        </p:sp>
      </p:grpSp>
      <p:pic>
        <p:nvPicPr>
          <p:cNvPr id="63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4A4E852-EEC4-B845-BCE0-DD5542A7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</p:spPr>
      </p:pic>
    </p:spTree>
    <p:extLst>
      <p:ext uri="{BB962C8B-B14F-4D97-AF65-F5344CB8AC3E}">
        <p14:creationId xmlns:p14="http://schemas.microsoft.com/office/powerpoint/2010/main" val="44672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930C6-055E-5D44-AB24-F4E50055F4A8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17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1, 2, 3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1C2FAD04-6B7B-BD4C-84ED-9A30691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2123F-80B5-734E-97C6-031314899A59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18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2, 3, 4, 5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684D25CB-E6A8-5A4F-B84B-C3F9D465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C2D5-0291-F240-B441-71B1FB602FE1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19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3, 4, 5, 6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516D74AF-E92B-FD44-B03D-D0C2544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DBA267-FB3F-7B4F-8305-43DF2D81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this a graph?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2442F-DF6F-9B43-B9F8-36A5A1A84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Yes, this is commonly called a graph, but it is not what we are talking about here…</a:t>
            </a:r>
          </a:p>
          <a:p>
            <a:r>
              <a:rPr lang="en-US" sz="2000" dirty="0"/>
              <a:t>We will call these depictions of numerical quantities </a:t>
            </a:r>
            <a:r>
              <a:rPr lang="en-US" sz="2000" i="1" dirty="0"/>
              <a:t>plots</a:t>
            </a:r>
            <a:r>
              <a:rPr lang="en-US" sz="2000" dirty="0"/>
              <a:t>.</a:t>
            </a:r>
          </a:p>
        </p:txBody>
      </p:sp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B07247FC-EC46-474E-94EA-CD3C47946B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968" y="661916"/>
            <a:ext cx="5266118" cy="55579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24FB7-E0CB-214C-A65A-D40E8D0D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41365D-29A3-3D4D-85FC-445255DE319A}" type="datetime1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2/26/23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B7BBC-6CB3-4847-891A-36A5CDC7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398C9-6675-BE49-B081-D1C92D3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5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90CD-B8B4-3B40-882C-47478741D397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20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4, 5,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9F6C5354-1C32-C44A-9CF1-F46F9B6F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BA75-5244-9D4D-8087-30344DDF281C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21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5,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9FC054FC-C3A8-F44D-82A2-1EB4D2E4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B87D0-63D8-094E-805D-BDE1112434D1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22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6CE08D91-B838-FB4F-8792-612D1EF1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451E-844F-FD4F-B33B-F4AEE2119EAD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23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45FF5BA-4CD6-F64D-A098-E1E8C2BC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3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1960-DCC4-C948-B928-495159C7960C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24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BE8BEC6-8F25-C34D-BC30-25402CCD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F457A-7187-1D42-B824-AA8CD893211B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25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117C429D-F574-E740-ADE2-0DCA38CD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EE11E-D6A3-2F4F-BB97-7934A4FC0EE5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 0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41939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2A46-EEDD-8F4E-8A67-86C699AA81B2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27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2, 3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326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7E3F-1466-C945-8260-362F5804294D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2, 7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409304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50C50-2741-6C4D-A74E-07B16E204A5B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29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38565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raph_theory">
            <a:extLst>
              <a:ext uri="{FF2B5EF4-FFF2-40B4-BE49-F238E27FC236}">
                <a16:creationId xmlns:a16="http://schemas.microsoft.com/office/drawing/2014/main" id="{8072D43D-04EA-7444-B21A-FE308909E2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11" y="1820333"/>
            <a:ext cx="4146761" cy="40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C9477-1C3E-0741-B034-DCFDE20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this a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B1F6-9788-FE43-A992-CAF9C7676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This is an example of what we will call a </a:t>
            </a:r>
            <a:r>
              <a:rPr lang="en-US" sz="2000" i="1" dirty="0"/>
              <a:t>graph</a:t>
            </a:r>
            <a:r>
              <a:rPr lang="en-US" sz="2000" dirty="0"/>
              <a:t>.</a:t>
            </a:r>
          </a:p>
          <a:p>
            <a:r>
              <a:rPr lang="en-US" sz="2000" dirty="0"/>
              <a:t>There is an entire branch of mathematics dedicated to </a:t>
            </a:r>
            <a:r>
              <a:rPr lang="en-US" sz="2000" i="1" dirty="0"/>
              <a:t>graph</a:t>
            </a:r>
            <a:r>
              <a:rPr lang="en-US" sz="2000" dirty="0"/>
              <a:t> </a:t>
            </a:r>
            <a:r>
              <a:rPr lang="en-US" sz="2000" i="1" dirty="0"/>
              <a:t>theory</a:t>
            </a:r>
            <a:r>
              <a:rPr lang="en-US" sz="2000" dirty="0"/>
              <a:t>.</a:t>
            </a:r>
          </a:p>
          <a:p>
            <a:r>
              <a:rPr lang="en-US" sz="2000" dirty="0"/>
              <a:t>Graphs of this type are used in mathematics, computer science, physics, and even sociology.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06842-EB92-D84B-A95E-29454D9C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9C4AA25-A792-1549-B7D3-44036FA8EB06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2/26/23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6B9A-4BA7-A747-8072-FCEC4B45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16286" y="6356350"/>
            <a:ext cx="4550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6CA-76A1-B349-A29C-83EFAA27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60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6AD3D-F09E-BC48-A768-02F1A234B484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6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13177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AB0F-ADB9-BB4A-B3B1-C57D71CD3EB7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08259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63A74-862D-3E45-9116-6E1583F978D4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32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4, 5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5074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7E24-5B54-9047-AE97-1219BB64371D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33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40176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961B-0647-3748-94CE-31761CED057A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34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418965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E5BC3-C08B-8145-9916-C2806E289713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2729356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636BC-5E5E-D141-9AA9-1259626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C7BA-9F25-194D-B82A-BFA90358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1300"/>
              <a:t>Linearly orders vertices in a DAG such that, for any directed edge &lt;u,v&gt;, u appears before v.</a:t>
            </a:r>
          </a:p>
          <a:p>
            <a:r>
              <a:rPr lang="en-US" sz="1300"/>
              <a:t>Typically used to indicate ordering of dependencies.</a:t>
            </a:r>
          </a:p>
          <a:p>
            <a:pPr lvl="1"/>
            <a:r>
              <a:rPr lang="en-US" sz="1300"/>
              <a:t>Such as in a Makefile!</a:t>
            </a:r>
          </a:p>
          <a:p>
            <a:r>
              <a:rPr lang="en-US" sz="1300"/>
              <a:t>Implemented using DFS:</a:t>
            </a:r>
          </a:p>
          <a:p>
            <a:pPr lvl="1"/>
            <a:r>
              <a:rPr lang="en-US" sz="1300"/>
              <a:t>Whenever a vertex is finished, it is prepended to a list.</a:t>
            </a:r>
          </a:p>
          <a:p>
            <a:pPr lvl="1"/>
            <a:r>
              <a:rPr lang="en-US" sz="1300"/>
              <a:t>Finished vertex: no more exploration possible from that vertex.</a:t>
            </a:r>
          </a:p>
          <a:p>
            <a:r>
              <a:rPr lang="en-US" sz="1300"/>
              <a:t>Topological orderings are </a:t>
            </a:r>
            <a:r>
              <a:rPr lang="en-US" sz="1300" i="1"/>
              <a:t>not </a:t>
            </a:r>
            <a:r>
              <a:rPr lang="en-US" sz="1300"/>
              <a:t>unique.</a:t>
            </a:r>
          </a:p>
          <a:p>
            <a:pPr lvl="1"/>
            <a:r>
              <a:rPr lang="en-US" sz="1300"/>
              <a:t>Could be more than one valid topological ordering.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E82DC-F7EA-6543-B836-70509939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E050A-B831-4141-B61D-BE6FD07289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2/26/23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2A4D5-0538-6649-839E-2FCBF243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2D6A2-1F38-9147-B713-DC97198E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7CA4BF-45FA-B543-B021-C0FAF110C7F3}"/>
              </a:ext>
            </a:extLst>
          </p:cNvPr>
          <p:cNvGrpSpPr/>
          <p:nvPr/>
        </p:nvGrpSpPr>
        <p:grpSpPr>
          <a:xfrm>
            <a:off x="6589858" y="3011087"/>
            <a:ext cx="5185110" cy="2533863"/>
            <a:chOff x="6589858" y="3011087"/>
            <a:chExt cx="5185110" cy="25338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529B93-F92D-254A-9209-4FCB1DA18A15}"/>
                </a:ext>
              </a:extLst>
            </p:cNvPr>
            <p:cNvSpPr/>
            <p:nvPr/>
          </p:nvSpPr>
          <p:spPr>
            <a:xfrm>
              <a:off x="8032047" y="3011087"/>
              <a:ext cx="2303813" cy="6293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sorting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60CFE9-D441-DE4B-AD69-9FA30A1ACB7A}"/>
                </a:ext>
              </a:extLst>
            </p:cNvPr>
            <p:cNvSpPr/>
            <p:nvPr/>
          </p:nvSpPr>
          <p:spPr>
            <a:xfrm>
              <a:off x="658985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sorting.o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A77495-FEB8-0444-AC5C-67FF22F4A1F8}"/>
                </a:ext>
              </a:extLst>
            </p:cNvPr>
            <p:cNvSpPr/>
            <p:nvPr/>
          </p:nvSpPr>
          <p:spPr>
            <a:xfrm>
              <a:off x="835960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shell.o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C98215-7797-2D4E-9FAF-3B523376A473}"/>
                </a:ext>
              </a:extLst>
            </p:cNvPr>
            <p:cNvSpPr/>
            <p:nvPr/>
          </p:nvSpPr>
          <p:spPr>
            <a:xfrm>
              <a:off x="1012935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heap.o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EBA41F-84F2-EC4E-BC68-A79714FFF762}"/>
                </a:ext>
              </a:extLst>
            </p:cNvPr>
            <p:cNvSpPr/>
            <p:nvPr/>
          </p:nvSpPr>
          <p:spPr>
            <a:xfrm>
              <a:off x="658985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sorting.c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4C92DE-3FE9-0046-8039-36B2ACD3E8A5}"/>
                </a:ext>
              </a:extLst>
            </p:cNvPr>
            <p:cNvSpPr/>
            <p:nvPr/>
          </p:nvSpPr>
          <p:spPr>
            <a:xfrm>
              <a:off x="835960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shell.c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FF8299-F176-8041-889E-F67280DF4D4A}"/>
                </a:ext>
              </a:extLst>
            </p:cNvPr>
            <p:cNvSpPr/>
            <p:nvPr/>
          </p:nvSpPr>
          <p:spPr>
            <a:xfrm>
              <a:off x="1012935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heap.c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5918F-9DEB-CD4B-9188-687549351B2D}"/>
                </a:ext>
              </a:extLst>
            </p:cNvPr>
            <p:cNvCxnSpPr>
              <a:stCxn id="13" idx="0"/>
              <a:endCxn id="8" idx="4"/>
            </p:cNvCxnSpPr>
            <p:nvPr/>
          </p:nvCxnSpPr>
          <p:spPr>
            <a:xfrm flipV="1">
              <a:off x="9182413" y="3640479"/>
              <a:ext cx="1541" cy="50266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DFD1BA-0AE7-CF4E-840F-1F2AA1F52FCC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flipV="1">
              <a:off x="7412663" y="3548307"/>
              <a:ext cx="956770" cy="5948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AE13D4-DD20-1D4E-A3A5-1005CC77472C}"/>
                </a:ext>
              </a:extLst>
            </p:cNvPr>
            <p:cNvCxnSpPr>
              <a:cxnSpLocks/>
              <a:stCxn id="15" idx="0"/>
              <a:endCxn id="8" idx="5"/>
            </p:cNvCxnSpPr>
            <p:nvPr/>
          </p:nvCxnSpPr>
          <p:spPr>
            <a:xfrm flipH="1" flipV="1">
              <a:off x="9998474" y="3548307"/>
              <a:ext cx="953689" cy="5948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AB4709-A1B7-0E4D-940F-B429605A9B95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V="1">
              <a:off x="741266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ECB1EE-EFC0-F74C-A8C4-9B2051017B6C}"/>
                </a:ext>
              </a:extLst>
            </p:cNvPr>
            <p:cNvCxnSpPr>
              <a:cxnSpLocks/>
              <a:stCxn id="17" idx="0"/>
              <a:endCxn id="13" idx="4"/>
            </p:cNvCxnSpPr>
            <p:nvPr/>
          </p:nvCxnSpPr>
          <p:spPr>
            <a:xfrm flipV="1">
              <a:off x="918241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345B54-CE5C-E34F-B035-2A39DFC3D668}"/>
                </a:ext>
              </a:extLst>
            </p:cNvPr>
            <p:cNvCxnSpPr>
              <a:cxnSpLocks/>
              <a:stCxn id="18" idx="0"/>
              <a:endCxn id="15" idx="4"/>
            </p:cNvCxnSpPr>
            <p:nvPr/>
          </p:nvCxnSpPr>
          <p:spPr>
            <a:xfrm flipV="1">
              <a:off x="1095216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2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DFS to Topologically Sort (Recursive)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9D731-41AE-4C47-8C83-0CE3C2DCF503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37</a:t>
            </a:fld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450950E-2739-BA4D-9965-6BAB6787FA94}"/>
              </a:ext>
            </a:extLst>
          </p:cNvPr>
          <p:cNvGrpSpPr/>
          <p:nvPr/>
        </p:nvGrpSpPr>
        <p:grpSpPr>
          <a:xfrm>
            <a:off x="7176654" y="1805310"/>
            <a:ext cx="3270237" cy="3247380"/>
            <a:chOff x="7301414" y="2105320"/>
            <a:chExt cx="3270237" cy="32473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A5DF61-09F0-D34F-8A57-ABC36E75B6FA}"/>
                </a:ext>
              </a:extLst>
            </p:cNvPr>
            <p:cNvSpPr/>
            <p:nvPr/>
          </p:nvSpPr>
          <p:spPr>
            <a:xfrm>
              <a:off x="8701392" y="2105320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2E86A4-861E-F04A-88B6-53C1C2D33890}"/>
                </a:ext>
              </a:extLst>
            </p:cNvPr>
            <p:cNvSpPr/>
            <p:nvPr/>
          </p:nvSpPr>
          <p:spPr>
            <a:xfrm>
              <a:off x="7301414" y="3238508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C5480A-586E-214A-B75D-255BE20D259F}"/>
                </a:ext>
              </a:extLst>
            </p:cNvPr>
            <p:cNvSpPr/>
            <p:nvPr/>
          </p:nvSpPr>
          <p:spPr>
            <a:xfrm>
              <a:off x="10107824" y="3177083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4CF30B-6542-2F44-9E60-FB07F73FF81D}"/>
                </a:ext>
              </a:extLst>
            </p:cNvPr>
            <p:cNvSpPr/>
            <p:nvPr/>
          </p:nvSpPr>
          <p:spPr>
            <a:xfrm>
              <a:off x="7893318" y="4888874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9A4264-118D-B944-B09D-E19D90418363}"/>
                </a:ext>
              </a:extLst>
            </p:cNvPr>
            <p:cNvSpPr/>
            <p:nvPr/>
          </p:nvSpPr>
          <p:spPr>
            <a:xfrm>
              <a:off x="9539629" y="4871419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8EDD5C6-BC8A-9A43-B54F-560D6278E91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7533328" y="2337233"/>
              <a:ext cx="1168064" cy="901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D85490B-46B5-7340-BAFF-982EC19B0515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7533328" y="3702334"/>
              <a:ext cx="591904" cy="11865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32770-EBFC-3F4E-9E7E-48A34561BA9C}"/>
                </a:ext>
              </a:extLst>
            </p:cNvPr>
            <p:cNvCxnSpPr>
              <a:cxnSpLocks/>
              <a:stCxn id="12" idx="7"/>
              <a:endCxn id="11" idx="3"/>
            </p:cNvCxnSpPr>
            <p:nvPr/>
          </p:nvCxnSpPr>
          <p:spPr>
            <a:xfrm flipV="1">
              <a:off x="8289219" y="3572983"/>
              <a:ext cx="1886531" cy="13838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2D00688-F380-1D49-852D-81942393C8ED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 flipH="1">
              <a:off x="9771543" y="3640909"/>
              <a:ext cx="568195" cy="1230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ECE697A-45AE-194D-A9F2-3DAB06721746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640481" y="3108986"/>
            <a:ext cx="2342583" cy="6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F717ECA0-BB52-764D-BB1B-C666436B0C55}"/>
              </a:ext>
            </a:extLst>
          </p:cNvPr>
          <p:cNvCxnSpPr>
            <a:stCxn id="9" idx="1"/>
            <a:endCxn id="10" idx="0"/>
          </p:cNvCxnSpPr>
          <p:nvPr/>
        </p:nvCxnSpPr>
        <p:spPr>
          <a:xfrm rot="16200000" flipH="1" flipV="1">
            <a:off x="7493932" y="1787872"/>
            <a:ext cx="1065262" cy="1235990"/>
          </a:xfrm>
          <a:prstGeom prst="curvedConnector3">
            <a:avLst>
              <a:gd name="adj1" fmla="val -2783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5611DE8A-CC6B-544F-91EF-6261C9F2E1F8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 rot="5400000" flipH="1" flipV="1">
            <a:off x="8781060" y="1736495"/>
            <a:ext cx="61425" cy="2478435"/>
          </a:xfrm>
          <a:prstGeom prst="curvedConnector3">
            <a:avLst>
              <a:gd name="adj1" fmla="val 58274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3E56F421-1C78-FC47-818B-606B1C82EB2B}"/>
              </a:ext>
            </a:extLst>
          </p:cNvPr>
          <p:cNvCxnSpPr>
            <a:cxnSpLocks/>
            <a:stCxn id="11" idx="6"/>
            <a:endCxn id="13" idx="6"/>
          </p:cNvCxnSpPr>
          <p:nvPr/>
        </p:nvCxnSpPr>
        <p:spPr>
          <a:xfrm flipH="1">
            <a:off x="9878696" y="3108986"/>
            <a:ext cx="568195" cy="1694336"/>
          </a:xfrm>
          <a:prstGeom prst="curvedConnector3">
            <a:avLst>
              <a:gd name="adj1" fmla="val -402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791B3784-B4F5-ED4B-A562-98B731D8FC6A}"/>
              </a:ext>
            </a:extLst>
          </p:cNvPr>
          <p:cNvCxnSpPr>
            <a:cxnSpLocks/>
            <a:stCxn id="13" idx="6"/>
            <a:endCxn id="11" idx="6"/>
          </p:cNvCxnSpPr>
          <p:nvPr/>
        </p:nvCxnSpPr>
        <p:spPr>
          <a:xfrm flipV="1">
            <a:off x="9878696" y="3108986"/>
            <a:ext cx="568195" cy="1694336"/>
          </a:xfrm>
          <a:prstGeom prst="curvedConnector3">
            <a:avLst>
              <a:gd name="adj1" fmla="val 1122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63811BE-46DC-F44C-95D5-AA020F48D1CA}"/>
              </a:ext>
            </a:extLst>
          </p:cNvPr>
          <p:cNvCxnSpPr>
            <a:cxnSpLocks/>
            <a:stCxn id="11" idx="1"/>
            <a:endCxn id="10" idx="7"/>
          </p:cNvCxnSpPr>
          <p:nvPr/>
        </p:nvCxnSpPr>
        <p:spPr>
          <a:xfrm rot="16200000" flipH="1" flipV="1">
            <a:off x="8781060" y="1736493"/>
            <a:ext cx="61425" cy="2478435"/>
          </a:xfrm>
          <a:prstGeom prst="curvedConnector3">
            <a:avLst>
              <a:gd name="adj1" fmla="val -13755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4FC6E0D7-F19B-1346-968C-3D88B4BDAA88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rot="16200000" flipH="1">
            <a:off x="6763380" y="3815598"/>
            <a:ext cx="1486379" cy="523978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AFAE4180-5995-9844-B377-F38B98C83EA1}"/>
              </a:ext>
            </a:extLst>
          </p:cNvPr>
          <p:cNvCxnSpPr>
            <a:cxnSpLocks/>
            <a:stCxn id="12" idx="3"/>
            <a:endCxn id="10" idx="2"/>
          </p:cNvCxnSpPr>
          <p:nvPr/>
        </p:nvCxnSpPr>
        <p:spPr>
          <a:xfrm rot="5400000" flipH="1">
            <a:off x="6599392" y="3747673"/>
            <a:ext cx="1814353" cy="659830"/>
          </a:xfrm>
          <a:prstGeom prst="curvedConnector4">
            <a:avLst>
              <a:gd name="adj1" fmla="val -6436"/>
              <a:gd name="adj2" fmla="val 1346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547B3719-56CC-3C4E-B10F-BFEECBB67903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5400000" flipH="1" flipV="1">
            <a:off x="7377975" y="1739841"/>
            <a:ext cx="1133188" cy="1399978"/>
          </a:xfrm>
          <a:prstGeom prst="curvedConnector3">
            <a:avLst>
              <a:gd name="adj1" fmla="val 1261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4368A3-C869-3D4D-80BA-00619F51BC94}"/>
              </a:ext>
            </a:extLst>
          </p:cNvPr>
          <p:cNvSpPr txBox="1"/>
          <p:nvPr/>
        </p:nvSpPr>
        <p:spPr>
          <a:xfrm>
            <a:off x="6110260" y="5599386"/>
            <a:ext cx="88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Order: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D82442-0440-714A-B5DB-510C65E2C0FD}"/>
              </a:ext>
            </a:extLst>
          </p:cNvPr>
          <p:cNvSpPr/>
          <p:nvPr/>
        </p:nvSpPr>
        <p:spPr>
          <a:xfrm>
            <a:off x="9842520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6B1F6B-FB65-864C-9413-0AA8B51E41FA}"/>
              </a:ext>
            </a:extLst>
          </p:cNvPr>
          <p:cNvSpPr/>
          <p:nvPr/>
        </p:nvSpPr>
        <p:spPr>
          <a:xfrm>
            <a:off x="8939998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126828-8980-9A46-85DF-67E24AE71428}"/>
              </a:ext>
            </a:extLst>
          </p:cNvPr>
          <p:cNvCxnSpPr/>
          <p:nvPr/>
        </p:nvCxnSpPr>
        <p:spPr>
          <a:xfrm>
            <a:off x="9375887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CBDD182-94ED-C744-8895-BABC490B8AF3}"/>
              </a:ext>
            </a:extLst>
          </p:cNvPr>
          <p:cNvSpPr/>
          <p:nvPr/>
        </p:nvSpPr>
        <p:spPr>
          <a:xfrm>
            <a:off x="8065040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7B5A1-99FB-2C47-901C-CAE69FC1487A}"/>
              </a:ext>
            </a:extLst>
          </p:cNvPr>
          <p:cNvCxnSpPr/>
          <p:nvPr/>
        </p:nvCxnSpPr>
        <p:spPr>
          <a:xfrm>
            <a:off x="8500929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38A6FA2-EBCB-2540-AF88-6C9213DD00BE}"/>
              </a:ext>
            </a:extLst>
          </p:cNvPr>
          <p:cNvSpPr/>
          <p:nvPr/>
        </p:nvSpPr>
        <p:spPr>
          <a:xfrm>
            <a:off x="7190082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EF7340-18D2-2143-B5D3-1E5FF320ADFE}"/>
              </a:ext>
            </a:extLst>
          </p:cNvPr>
          <p:cNvCxnSpPr/>
          <p:nvPr/>
        </p:nvCxnSpPr>
        <p:spPr>
          <a:xfrm>
            <a:off x="7625971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1F82F0C-5494-8D47-A687-E39AD27E5A04}"/>
              </a:ext>
            </a:extLst>
          </p:cNvPr>
          <p:cNvSpPr/>
          <p:nvPr/>
        </p:nvSpPr>
        <p:spPr>
          <a:xfrm>
            <a:off x="10745042" y="5646545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9FEB0-83A1-FC4B-808F-11FD6030FE32}"/>
              </a:ext>
            </a:extLst>
          </p:cNvPr>
          <p:cNvCxnSpPr/>
          <p:nvPr/>
        </p:nvCxnSpPr>
        <p:spPr>
          <a:xfrm>
            <a:off x="10278409" y="5829107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1298272-3A15-F34E-9B95-CEA531B5B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2" y="1690688"/>
            <a:ext cx="4543670" cy="3779508"/>
          </a:xfrm>
        </p:spPr>
      </p:pic>
    </p:spTree>
    <p:extLst>
      <p:ext uri="{BB962C8B-B14F-4D97-AF65-F5344CB8AC3E}">
        <p14:creationId xmlns:p14="http://schemas.microsoft.com/office/powerpoint/2010/main" val="2945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7" grpId="0" animBg="1"/>
      <p:bldP spid="39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F0D9B-9CAB-4B4E-97AB-EF00BC90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Kahn’s Algorithm</a:t>
            </a:r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0A664A66-000E-214A-9D80-0DDF9FC7C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12933-3844-6745-A126-A8F774D5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6834-1F2C-AD4D-B6F0-B9FCF56F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8E2C79C-0200-1044-8B48-97075FC56472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2/26/23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6040-6782-574E-B19D-3008DE52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3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A91AC-9A13-B246-ADEC-8E395F1F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Single-Source Shortest Paths (SSSP)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8529D-C2CC-234A-B15A-7A01C7191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Assume some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and source vertex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want the shortest path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any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  <a:endParaRPr lang="en-US" sz="1600" dirty="0"/>
              </a:p>
              <a:p>
                <a:r>
                  <a:rPr lang="en-US" sz="2000" dirty="0"/>
                  <a:t>SSSP algorithms:</a:t>
                </a:r>
              </a:p>
              <a:p>
                <a:pPr lvl="1"/>
                <a:r>
                  <a:rPr lang="en-US" sz="2000" dirty="0"/>
                  <a:t>Bellman-Ford</a:t>
                </a:r>
              </a:p>
              <a:p>
                <a:pPr lvl="1"/>
                <a:r>
                  <a:rPr lang="en-US" sz="2000" dirty="0"/>
                  <a:t>Dijkstra’s</a:t>
                </a:r>
              </a:p>
              <a:p>
                <a:pPr lvl="2"/>
                <a:r>
                  <a:rPr lang="en-US" dirty="0"/>
                  <a:t>We will focus on Dijkstra’s algorithm.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8529D-C2CC-234A-B15A-7A01C7191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  <a:blipFill>
                <a:blip r:embed="rId3"/>
                <a:stretch>
                  <a:fillRect l="-1374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EA51-BA5D-0141-AD87-5D38726B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501432E-6DE7-9041-85FA-5C51049870C5}" type="datetime1">
              <a:rPr lang="en-US" smtClean="0"/>
              <a:t>2/26/23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1EDD4-EC95-A94E-9C9A-212CB57EB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4522-E46C-4643-A0DA-CB4E3967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9FE3-1121-3B42-870B-9BDD4281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31A27C4-D3CC-0340-9C6E-DECCFFB31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5" r="-1" b="1731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4D06E-090A-BC4B-819C-D5A70DB6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Network Routing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562D58-2470-4E91-8FA0-577D39A81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The Internet (originally called ARPAnet) is a graph.</a:t>
            </a:r>
          </a:p>
          <a:p>
            <a:pPr lvl="1"/>
            <a:r>
              <a:rPr lang="en-US" sz="1400" dirty="0"/>
              <a:t>The nodes are computers (one reason that we call computers nodes).</a:t>
            </a:r>
          </a:p>
          <a:p>
            <a:pPr lvl="1"/>
            <a:r>
              <a:rPr lang="en-US" sz="1400" dirty="0"/>
              <a:t>The edges are the connections.</a:t>
            </a:r>
          </a:p>
          <a:p>
            <a:r>
              <a:rPr lang="en-US" sz="1800" dirty="0"/>
              <a:t>Routers are nodes </a:t>
            </a:r>
            <a:r>
              <a:rPr lang="en-US" sz="1800"/>
              <a:t>with many </a:t>
            </a:r>
            <a:r>
              <a:rPr lang="en-US" sz="1800" dirty="0"/>
              <a:t>edges.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03255-D007-C24F-B283-D1DB2225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024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6E3F7F0-6EB6-5E45-9EE8-640F3C4FCF6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2/26/23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EF11-9044-EF43-A708-00CF6BCE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D0C83-CCC3-DB45-A416-79E794AF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73DB5F-DB13-7D4A-B394-5589D468A2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05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38AB5578-2D60-6842-8F13-CFE89357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F5D44A1-F877-114D-A8B4-F42061D38E35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C3E142E-776A-994C-B1E2-DB99E411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C5BD119-F8DE-8842-9DD0-EFB320B3E3EB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0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13CAC14-AD1A-054F-8977-A9FFBC7D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E55013-6FF2-2F43-8B9F-9EC6B3EF8C6A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D521F3-AF10-CB47-AB60-18028BA0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318D79-F506-9E4A-BA4F-71372C22651F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15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6A65B46B-525C-EF4A-8E2E-88EBA466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808BC6-21A8-764F-A161-4ACB53289CC7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1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9937735D-55E5-FD49-B53A-18B213EA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2E00877-AFBB-7248-AE12-0655DDAD1B27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B92B-6FCB-2C4B-9618-7C8BDAA9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4F1B-86E5-D545-8E11-79914B1F0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6388" cy="4351338"/>
          </a:xfrm>
        </p:spPr>
        <p:txBody>
          <a:bodyPr/>
          <a:lstStyle/>
          <a:p>
            <a:r>
              <a:rPr lang="en-US" dirty="0"/>
              <a:t>A path in an undirected or directed graph that visits each </a:t>
            </a:r>
            <a:r>
              <a:rPr lang="en-US" i="1" dirty="0"/>
              <a:t>vertex</a:t>
            </a:r>
            <a:r>
              <a:rPr lang="en-US" dirty="0"/>
              <a:t> exactly once.</a:t>
            </a:r>
          </a:p>
          <a:p>
            <a:pPr lvl="1"/>
            <a:r>
              <a:rPr lang="en-US" dirty="0"/>
              <a:t>Must start from an origin vertex and end up back at the origin.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9903E-0213-9441-ABA7-16E0BA48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CE61-7416-2942-BCE3-2E4EBA6C0D39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AFE-6D2F-9C43-B4B1-107B9927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BC9B-A097-1B47-9A4B-1076D209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0B5CC5-19F3-C441-A0F8-64C9AE121567}"/>
              </a:ext>
            </a:extLst>
          </p:cNvPr>
          <p:cNvSpPr/>
          <p:nvPr/>
        </p:nvSpPr>
        <p:spPr>
          <a:xfrm>
            <a:off x="9205359" y="1761903"/>
            <a:ext cx="424125" cy="42666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EFEBE-D118-C843-ABDA-96D180633728}"/>
              </a:ext>
            </a:extLst>
          </p:cNvPr>
          <p:cNvSpPr/>
          <p:nvPr/>
        </p:nvSpPr>
        <p:spPr>
          <a:xfrm>
            <a:off x="7794810" y="2686447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CDA559-ABBB-C348-B955-9B6229139732}"/>
              </a:ext>
            </a:extLst>
          </p:cNvPr>
          <p:cNvSpPr/>
          <p:nvPr/>
        </p:nvSpPr>
        <p:spPr>
          <a:xfrm>
            <a:off x="10518383" y="2686447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5D391-9D85-2F48-BA75-F023E8FA7438}"/>
              </a:ext>
            </a:extLst>
          </p:cNvPr>
          <p:cNvSpPr/>
          <p:nvPr/>
        </p:nvSpPr>
        <p:spPr>
          <a:xfrm>
            <a:off x="10518382" y="4060778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A36CAE-8541-5946-8F9F-F2A3C2F61AC2}"/>
              </a:ext>
            </a:extLst>
          </p:cNvPr>
          <p:cNvSpPr/>
          <p:nvPr/>
        </p:nvSpPr>
        <p:spPr>
          <a:xfrm>
            <a:off x="9232254" y="4995232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C53FE-B1A5-074E-B91D-BBFA90739852}"/>
              </a:ext>
            </a:extLst>
          </p:cNvPr>
          <p:cNvSpPr/>
          <p:nvPr/>
        </p:nvSpPr>
        <p:spPr>
          <a:xfrm>
            <a:off x="7790328" y="4060778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14778F-09D5-1843-8BC4-BCB0A34E2041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8218935" y="2899779"/>
            <a:ext cx="229944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317C87-A4EB-0844-B4D4-DE58D2C9ACF7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8156823" y="3050628"/>
            <a:ext cx="2423671" cy="10726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9CE9AD-F118-6440-900E-5EF2402344DC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>
            <a:off x="8214453" y="4274110"/>
            <a:ext cx="23039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D2F744-0602-C94F-9A17-03B9AA576153}"/>
              </a:ext>
            </a:extLst>
          </p:cNvPr>
          <p:cNvCxnSpPr>
            <a:cxnSpLocks/>
            <a:stCxn id="15" idx="5"/>
            <a:endCxn id="14" idx="2"/>
          </p:cNvCxnSpPr>
          <p:nvPr/>
        </p:nvCxnSpPr>
        <p:spPr>
          <a:xfrm>
            <a:off x="8152341" y="4424959"/>
            <a:ext cx="1079913" cy="78360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B0BB36-9F37-704B-B107-C8B1A6184762}"/>
              </a:ext>
            </a:extLst>
          </p:cNvPr>
          <p:cNvCxnSpPr>
            <a:cxnSpLocks/>
            <a:stCxn id="14" idx="6"/>
            <a:endCxn id="13" idx="4"/>
          </p:cNvCxnSpPr>
          <p:nvPr/>
        </p:nvCxnSpPr>
        <p:spPr>
          <a:xfrm flipV="1">
            <a:off x="9656379" y="4487442"/>
            <a:ext cx="1074066" cy="721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D13504-1D12-A440-88DD-28FFBED0595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10730445" y="3113111"/>
            <a:ext cx="1" cy="9476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C98F13-6B38-C44C-9387-3E1591AECA7E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9567372" y="2126084"/>
            <a:ext cx="1013122" cy="199717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CA2B43-3EB3-5F49-ABBF-945C5E994BAA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8156823" y="2126084"/>
            <a:ext cx="1110648" cy="6228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57693-8CD2-2C4E-AF6D-3739444504AE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9444317" y="3050628"/>
            <a:ext cx="1136178" cy="19446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844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C82-C670-0E4E-957C-7CBA4F2C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DF56-C86F-564D-BE0E-7DB588CD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A path in an undirected or directed graph that visits each </a:t>
            </a:r>
            <a:r>
              <a:rPr lang="en-US" i="1" dirty="0"/>
              <a:t>edge</a:t>
            </a:r>
            <a:r>
              <a:rPr lang="en-US" dirty="0"/>
              <a:t> exactly once.</a:t>
            </a:r>
          </a:p>
          <a:p>
            <a:pPr lvl="1"/>
            <a:r>
              <a:rPr lang="en-US" dirty="0"/>
              <a:t>Must start from an origin vertex and end up back at the origin.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119D-644D-D445-B8A6-9EDB4786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2FBDE-131B-DE44-A487-0065FF59F9DF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1214-F113-7741-981F-AE5E1CD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1EDF1-A01F-9B4C-8C10-E933900C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47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29CDA8-C72A-F544-AEBE-D3D25C828A10}"/>
              </a:ext>
            </a:extLst>
          </p:cNvPr>
          <p:cNvSpPr/>
          <p:nvPr/>
        </p:nvSpPr>
        <p:spPr>
          <a:xfrm>
            <a:off x="8153400" y="2780110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CF5F9D-5BEC-1C48-B846-2A4D14A07D1F}"/>
              </a:ext>
            </a:extLst>
          </p:cNvPr>
          <p:cNvSpPr/>
          <p:nvPr/>
        </p:nvSpPr>
        <p:spPr>
          <a:xfrm>
            <a:off x="9138666" y="1690688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F6548-768E-7147-8FC0-C25A837EB49C}"/>
              </a:ext>
            </a:extLst>
          </p:cNvPr>
          <p:cNvSpPr/>
          <p:nvPr/>
        </p:nvSpPr>
        <p:spPr>
          <a:xfrm>
            <a:off x="8153400" y="4607427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0FD973-77B8-9248-90B0-314E92707CC2}"/>
              </a:ext>
            </a:extLst>
          </p:cNvPr>
          <p:cNvSpPr/>
          <p:nvPr/>
        </p:nvSpPr>
        <p:spPr>
          <a:xfrm>
            <a:off x="10123935" y="4607427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A02D28-B1C3-9A4F-AFCB-EB5577A46566}"/>
              </a:ext>
            </a:extLst>
          </p:cNvPr>
          <p:cNvSpPr/>
          <p:nvPr/>
        </p:nvSpPr>
        <p:spPr>
          <a:xfrm>
            <a:off x="10123935" y="2778629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771113-0904-744E-86B5-3DD8C922DF44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>
            <a:off x="8365463" y="2054869"/>
            <a:ext cx="835315" cy="7252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65015F-9CD9-B04F-BF23-D39C9D4AFCA6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8365463" y="3206774"/>
            <a:ext cx="0" cy="1400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C1EE2-21A9-3B4A-81DD-18A47AB1AB4F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10335998" y="3205293"/>
            <a:ext cx="0" cy="1402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C13AEB-88B1-264B-A70F-5F758C3312F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8577525" y="4820759"/>
            <a:ext cx="1546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AA99CF-8480-4C49-98D5-DB950817F682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500679" y="2054869"/>
            <a:ext cx="835319" cy="723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4F302-C78F-FF4C-AE1D-AB04C1F106B3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8515413" y="3144291"/>
            <a:ext cx="1670634" cy="15256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878769-3132-F847-BCA2-2B8F73CB0A9A}"/>
              </a:ext>
            </a:extLst>
          </p:cNvPr>
          <p:cNvCxnSpPr>
            <a:cxnSpLocks/>
            <a:stCxn id="11" idx="3"/>
            <a:endCxn id="9" idx="7"/>
          </p:cNvCxnSpPr>
          <p:nvPr/>
        </p:nvCxnSpPr>
        <p:spPr>
          <a:xfrm flipH="1">
            <a:off x="8515413" y="3142810"/>
            <a:ext cx="1670634" cy="1527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C2CF51-C3CD-D847-8822-B131D2C65A5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8577525" y="2991961"/>
            <a:ext cx="1546410" cy="1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C1D9FB-E182-3C48-8BEA-DF16A8FCC116}"/>
              </a:ext>
            </a:extLst>
          </p:cNvPr>
          <p:cNvCxnSpPr>
            <a:cxnSpLocks/>
          </p:cNvCxnSpPr>
          <p:nvPr/>
        </p:nvCxnSpPr>
        <p:spPr>
          <a:xfrm flipV="1">
            <a:off x="10749766" y="2627780"/>
            <a:ext cx="0" cy="219298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17908A4-2CEA-744B-BBD8-55DA8F3DED7B}"/>
              </a:ext>
            </a:extLst>
          </p:cNvPr>
          <p:cNvSpPr/>
          <p:nvPr/>
        </p:nvSpPr>
        <p:spPr>
          <a:xfrm>
            <a:off x="10669936" y="4746874"/>
            <a:ext cx="147915" cy="1477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A88118B-C20B-A248-B50A-73244F78CCC5}"/>
              </a:ext>
            </a:extLst>
          </p:cNvPr>
          <p:cNvCxnSpPr>
            <a:cxnSpLocks/>
          </p:cNvCxnSpPr>
          <p:nvPr/>
        </p:nvCxnSpPr>
        <p:spPr>
          <a:xfrm flipH="1" flipV="1">
            <a:off x="9396764" y="1421111"/>
            <a:ext cx="1353002" cy="121456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E4F0B8-A967-B741-B483-190DA39EC88C}"/>
              </a:ext>
            </a:extLst>
          </p:cNvPr>
          <p:cNvCxnSpPr>
            <a:cxnSpLocks/>
          </p:cNvCxnSpPr>
          <p:nvPr/>
        </p:nvCxnSpPr>
        <p:spPr>
          <a:xfrm flipV="1">
            <a:off x="7947210" y="1421112"/>
            <a:ext cx="1449554" cy="136393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BFA63BC-8924-6444-AAE2-BE51AFD3855F}"/>
              </a:ext>
            </a:extLst>
          </p:cNvPr>
          <p:cNvCxnSpPr>
            <a:cxnSpLocks/>
          </p:cNvCxnSpPr>
          <p:nvPr/>
        </p:nvCxnSpPr>
        <p:spPr>
          <a:xfrm>
            <a:off x="7947209" y="2764208"/>
            <a:ext cx="0" cy="249778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9E0C897-3762-F74C-8983-EDC6E4519D22}"/>
              </a:ext>
            </a:extLst>
          </p:cNvPr>
          <p:cNvCxnSpPr>
            <a:cxnSpLocks/>
          </p:cNvCxnSpPr>
          <p:nvPr/>
        </p:nvCxnSpPr>
        <p:spPr>
          <a:xfrm>
            <a:off x="7947208" y="5261994"/>
            <a:ext cx="2388786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FF25B22-B19F-3B4B-8A37-302875BB0F73}"/>
              </a:ext>
            </a:extLst>
          </p:cNvPr>
          <p:cNvCxnSpPr>
            <a:cxnSpLocks/>
          </p:cNvCxnSpPr>
          <p:nvPr/>
        </p:nvCxnSpPr>
        <p:spPr>
          <a:xfrm flipH="1" flipV="1">
            <a:off x="8365463" y="3414074"/>
            <a:ext cx="1970532" cy="184792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937D0B1-1330-8541-8AC2-A2D0FFD70306}"/>
              </a:ext>
            </a:extLst>
          </p:cNvPr>
          <p:cNvCxnSpPr>
            <a:cxnSpLocks/>
          </p:cNvCxnSpPr>
          <p:nvPr/>
        </p:nvCxnSpPr>
        <p:spPr>
          <a:xfrm flipH="1">
            <a:off x="8939538" y="3443442"/>
            <a:ext cx="1246510" cy="114941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870C55-B11D-E148-B4AB-B83582D98460}"/>
              </a:ext>
            </a:extLst>
          </p:cNvPr>
          <p:cNvCxnSpPr>
            <a:cxnSpLocks/>
          </p:cNvCxnSpPr>
          <p:nvPr/>
        </p:nvCxnSpPr>
        <p:spPr>
          <a:xfrm flipH="1">
            <a:off x="8365463" y="3429000"/>
            <a:ext cx="1820584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75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8962-D513-4048-89A4-B3F1E52F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3DA12-40F6-A14E-AA74-375027B2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pervade computer science.</a:t>
            </a:r>
          </a:p>
          <a:p>
            <a:pPr lvl="1"/>
            <a:r>
              <a:rPr lang="en-US" dirty="0"/>
              <a:t>Shortest path finding</a:t>
            </a:r>
          </a:p>
          <a:p>
            <a:pPr lvl="1"/>
            <a:r>
              <a:rPr lang="en-US" dirty="0"/>
              <a:t>Graph coloring</a:t>
            </a:r>
          </a:p>
          <a:p>
            <a:pPr lvl="1"/>
            <a:r>
              <a:rPr lang="en-US" dirty="0"/>
              <a:t>Network flow</a:t>
            </a:r>
          </a:p>
          <a:p>
            <a:pPr lvl="1"/>
            <a:r>
              <a:rPr lang="en-US" dirty="0"/>
              <a:t>Dependency ordering</a:t>
            </a:r>
          </a:p>
          <a:p>
            <a:pPr lvl="1"/>
            <a:r>
              <a:rPr lang="en-US" dirty="0"/>
              <a:t>… and so much more!</a:t>
            </a:r>
          </a:p>
          <a:p>
            <a:r>
              <a:rPr lang="en-US" dirty="0"/>
              <a:t>Come in undirected and directed forms.</a:t>
            </a:r>
          </a:p>
          <a:p>
            <a:r>
              <a:rPr lang="en-US" dirty="0"/>
              <a:t>Used generally to indicate relationships between entities.</a:t>
            </a:r>
          </a:p>
          <a:p>
            <a:r>
              <a:rPr lang="en-US" dirty="0"/>
              <a:t>Can be represented using either an adjacency matrix or using adjacency lists.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11C8-61B2-474C-8448-568D73ED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A221C-5449-FD43-9C44-B18A245CC0AA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7E3A-F50F-114E-9684-D36A5503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DB88-C3B0-BD42-85A7-9E279DC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FFD2-5037-E049-A8BA-AEE16C1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Networks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3D1E75B5-7114-EE40-BCDF-30F7AFBCA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4554-86D1-A046-9E7C-6FF713E9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30D7-FFF9-8444-B17C-E987B8ABCD83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DEEC-BF6E-6243-81BC-FD482CD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4B9E-15DB-9444-AB6A-DBBA63E1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1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8AD-A7B4-034B-9B6F-59AD4887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of Thrones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6944A7B-B0DB-3F4E-95E0-E4FC08D6F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774" y="1825625"/>
            <a:ext cx="491445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7085-A2D6-1E4E-9AE6-CA9DA446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D4C80-F3E9-DF44-8170-57FE6B207C4A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0043C-9673-3745-8870-6555611C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D9EC4-3484-4946-99DD-60D2006A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8940-887E-D043-AAFA-1A591DA8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34074-D3F4-9048-B601-4D7C41970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We formally define a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as follows: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 graph is defined by its </a:t>
                </a:r>
                <a:r>
                  <a:rPr lang="en-US" sz="2000" i="1" dirty="0"/>
                  <a:t>vertices </a:t>
                </a:r>
                <a:r>
                  <a:rPr lang="en-US" sz="2000" dirty="0"/>
                  <a:t>and </a:t>
                </a:r>
                <a:r>
                  <a:rPr lang="en-US" sz="2000" i="1" dirty="0"/>
                  <a:t>edges</a:t>
                </a:r>
                <a:r>
                  <a:rPr lang="en-US" sz="2000" dirty="0"/>
                  <a:t>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is the set of vertices.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 is the set of edges.</a:t>
                </a:r>
              </a:p>
              <a:p>
                <a:pPr lvl="1"/>
                <a:r>
                  <a:rPr lang="en-US" sz="2000" dirty="0"/>
                  <a:t>Each edge is a tuple of vertices.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&gt;,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&gt;,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34074-D3F4-9048-B601-4D7C41970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2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4C3A8-72BC-D64D-B111-CE1109FB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6A58C7C-D6D9-EF4E-A8B5-CE93F37A0F52}" type="datetime1">
              <a:rPr lang="en-US" smtClean="0">
                <a:solidFill>
                  <a:schemeClr val="bg1"/>
                </a:solidFill>
              </a:rPr>
              <a:t>2/26/23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397A-A7C2-BF4C-B7DB-472F4DD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B74B-D4B4-2648-9A9B-1F0E850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twork connection abstract against a white background">
            <a:extLst>
              <a:ext uri="{FF2B5EF4-FFF2-40B4-BE49-F238E27FC236}">
                <a16:creationId xmlns:a16="http://schemas.microsoft.com/office/drawing/2014/main" id="{B3376CDA-4D01-4143-80A4-4A6F921B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CD39B-D014-2241-B964-DA70B2D4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Directed and Undirected Graphs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8BC5-BD38-2940-A775-1C06F700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</a:rPr>
                  <a:t>Edges may have a direction,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and we call that a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directed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graph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Edges may have no direction (or both directions),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and we call that an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undirected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graph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The edges may have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weights</a:t>
                </a:r>
                <a:r>
                  <a:rPr lang="en-US" sz="2000" dirty="0">
                    <a:solidFill>
                      <a:srgbClr val="FFFFFF"/>
                    </a:solidFill>
                  </a:rPr>
                  <a:t>, which represent capacity, strength, or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8BC5-BD38-2940-A775-1C06F700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3"/>
                <a:stretch>
                  <a:fillRect l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BE84-AD58-1541-BDBD-58FB4F0A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07FC63D6-9AB9-7549-B5E8-D6860F3CDDD0}" type="datetime1">
              <a:rPr lang="en-US" smtClean="0">
                <a:solidFill>
                  <a:srgbClr val="FFFFFF"/>
                </a:solidFill>
              </a:rPr>
              <a:t>2/26/23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5E65B-7234-C34A-AF37-7829A51F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D2D1-308A-1E4A-BEDD-4FF7795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18013-621F-B749-9225-831E1A7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Representing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34EA3-8BAC-EB44-A3DD-F27B174A9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2894530"/>
                <a:ext cx="4887685" cy="3209544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000" dirty="0"/>
                  <a:t>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Binary: edges present or absent</a:t>
                </a:r>
              </a:p>
              <a:p>
                <a:pPr lvl="1"/>
                <a:r>
                  <a:rPr lang="en-US" sz="2000" dirty="0"/>
                  <a:t>Weighted: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Adjacency List</a:t>
                </a:r>
              </a:p>
              <a:p>
                <a:pPr lvl="1"/>
                <a:r>
                  <a:rPr lang="en-US" sz="2000" dirty="0"/>
                  <a:t>Column array for nodes</a:t>
                </a:r>
              </a:p>
              <a:p>
                <a:pPr lvl="1"/>
                <a:r>
                  <a:rPr lang="en-US" sz="2000" dirty="0"/>
                  <a:t>Linked list of edges from each node</a:t>
                </a:r>
              </a:p>
              <a:p>
                <a:pPr lvl="1"/>
                <a:r>
                  <a:rPr lang="en-US" sz="2000" dirty="0"/>
                  <a:t>May contain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34EA3-8BAC-EB44-A3DD-F27B174A9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2894530"/>
                <a:ext cx="4887685" cy="3209544"/>
              </a:xfrm>
              <a:blipFill>
                <a:blip r:embed="rId2"/>
                <a:stretch>
                  <a:fillRect l="-1036" t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ample graph">
            <a:extLst>
              <a:ext uri="{FF2B5EF4-FFF2-40B4-BE49-F238E27FC236}">
                <a16:creationId xmlns:a16="http://schemas.microsoft.com/office/drawing/2014/main" id="{6DA5A37C-6B9A-8544-A92A-D21BF8843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r="7114" b="-2"/>
          <a:stretch/>
        </p:blipFill>
        <p:spPr bwMode="auto">
          <a:xfrm>
            <a:off x="6749145" y="573678"/>
            <a:ext cx="5103206" cy="57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C1E6-8292-A04B-923B-8F92F37B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366A87F-CDD0-5549-96F5-5694DC472D3E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2/26/23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A361-7628-C448-9550-084CE58C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D18A-7D9A-CD48-9361-79D1E5CA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4974</TotalTime>
  <Words>1636</Words>
  <Application>Microsoft Macintosh PowerPoint</Application>
  <PresentationFormat>Widescreen</PresentationFormat>
  <Paragraphs>499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Tw Cen MT</vt:lpstr>
      <vt:lpstr>Office Theme</vt:lpstr>
      <vt:lpstr>Graphs</vt:lpstr>
      <vt:lpstr>Is this a graph?</vt:lpstr>
      <vt:lpstr>Is this a graph?</vt:lpstr>
      <vt:lpstr>Network Routing</vt:lpstr>
      <vt:lpstr>Social Networks</vt:lpstr>
      <vt:lpstr>Network of Thrones</vt:lpstr>
      <vt:lpstr>A Formal Definition</vt:lpstr>
      <vt:lpstr>Directed and Undirected Graphs</vt:lpstr>
      <vt:lpstr>Representing a graph</vt:lpstr>
      <vt:lpstr>Adjacency Matrix</vt:lpstr>
      <vt:lpstr>A graph in C</vt:lpstr>
      <vt:lpstr>Adjacency List</vt:lpstr>
      <vt:lpstr>Another graph in C</vt:lpstr>
      <vt:lpstr>Basic Graph Algorithms</vt:lpstr>
      <vt:lpstr>Trees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Topological Sort</vt:lpstr>
      <vt:lpstr>Modified DFS to Topologically Sort (Recursive)</vt:lpstr>
      <vt:lpstr>Kahn’s Algorithm</vt:lpstr>
      <vt:lpstr>Single-Source Shortest Paths (SSSP)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Hamiltonian Path</vt:lpstr>
      <vt:lpstr>Eulerian Path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Darrell Long</dc:creator>
  <cp:lastModifiedBy>Darrell Long</cp:lastModifiedBy>
  <cp:revision>121</cp:revision>
  <dcterms:created xsi:type="dcterms:W3CDTF">2021-03-01T01:28:20Z</dcterms:created>
  <dcterms:modified xsi:type="dcterms:W3CDTF">2023-02-27T03:41:39Z</dcterms:modified>
</cp:coreProperties>
</file>